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9" r:id="rId4"/>
    <p:sldId id="270" r:id="rId5"/>
    <p:sldId id="271" r:id="rId6"/>
    <p:sldId id="258" r:id="rId7"/>
    <p:sldId id="274" r:id="rId8"/>
    <p:sldId id="275" r:id="rId9"/>
    <p:sldId id="276" r:id="rId10"/>
    <p:sldId id="273" r:id="rId11"/>
    <p:sldId id="259" r:id="rId12"/>
    <p:sldId id="260" r:id="rId13"/>
    <p:sldId id="261" r:id="rId14"/>
    <p:sldId id="262" r:id="rId15"/>
    <p:sldId id="263" r:id="rId16"/>
    <p:sldId id="277" r:id="rId17"/>
    <p:sldId id="264" r:id="rId18"/>
    <p:sldId id="265" r:id="rId19"/>
    <p:sldId id="266" r:id="rId20"/>
    <p:sldId id="267" r:id="rId21"/>
    <p:sldId id="268"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D3ED612-7B8B-4E2D-8782-A9CFB016F12F}"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0672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342931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348250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054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82462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3ED612-7B8B-4E2D-8782-A9CFB016F12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844143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D3ED612-7B8B-4E2D-8782-A9CFB016F12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79547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ED612-7B8B-4E2D-8782-A9CFB016F12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334737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ED612-7B8B-4E2D-8782-A9CFB016F12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23827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ED612-7B8B-4E2D-8782-A9CFB016F12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75586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ED612-7B8B-4E2D-8782-A9CFB016F12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285587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268812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ED612-7B8B-4E2D-8782-A9CFB016F12F}"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60384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ED612-7B8B-4E2D-8782-A9CFB016F12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122355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ED612-7B8B-4E2D-8782-A9CFB016F12F}"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30111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392854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3ED612-7B8B-4E2D-8782-A9CFB016F12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DBFA4-A4DF-42B0-8303-8E7D84FE0908}" type="slidenum">
              <a:rPr lang="en-US" smtClean="0"/>
              <a:t>‹#›</a:t>
            </a:fld>
            <a:endParaRPr lang="en-US"/>
          </a:p>
        </p:txBody>
      </p:sp>
    </p:spTree>
    <p:extLst>
      <p:ext uri="{BB962C8B-B14F-4D97-AF65-F5344CB8AC3E}">
        <p14:creationId xmlns:p14="http://schemas.microsoft.com/office/powerpoint/2010/main" val="408712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D3ED612-7B8B-4E2D-8782-A9CFB016F12F}"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21DBFA4-A4DF-42B0-8303-8E7D84FE0908}" type="slidenum">
              <a:rPr lang="en-US" smtClean="0"/>
              <a:t>‹#›</a:t>
            </a:fld>
            <a:endParaRPr lang="en-US"/>
          </a:p>
        </p:txBody>
      </p:sp>
    </p:spTree>
    <p:extLst>
      <p:ext uri="{BB962C8B-B14F-4D97-AF65-F5344CB8AC3E}">
        <p14:creationId xmlns:p14="http://schemas.microsoft.com/office/powerpoint/2010/main" val="2823029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dc37.net/benefits/health/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Beneficiary Benefits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569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NYCAPS: Adding Beneficiary</a:t>
            </a:r>
            <a:endParaRPr lang="en-US" dirty="0"/>
          </a:p>
        </p:txBody>
      </p:sp>
      <p:pic>
        <p:nvPicPr>
          <p:cNvPr id="6" name="Picture 5"/>
          <p:cNvPicPr/>
          <p:nvPr/>
        </p:nvPicPr>
        <p:blipFill rotWithShape="1">
          <a:blip r:embed="rId2"/>
          <a:srcRect l="29932" t="12516" r="29551" b="22806"/>
          <a:stretch/>
        </p:blipFill>
        <p:spPr bwMode="auto">
          <a:xfrm>
            <a:off x="3161286" y="1535380"/>
            <a:ext cx="5869428" cy="5075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242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Adding Beneficiary</a:t>
            </a:r>
            <a:endParaRPr lang="en-US" dirty="0"/>
          </a:p>
        </p:txBody>
      </p:sp>
      <p:pic>
        <p:nvPicPr>
          <p:cNvPr id="4" name="Picture 3"/>
          <p:cNvPicPr/>
          <p:nvPr/>
        </p:nvPicPr>
        <p:blipFill rotWithShape="1">
          <a:blip r:embed="rId2"/>
          <a:srcRect l="22530" t="12578" r="22662" b="21288"/>
          <a:stretch/>
        </p:blipFill>
        <p:spPr>
          <a:xfrm>
            <a:off x="5671039" y="1736480"/>
            <a:ext cx="6075484" cy="4466493"/>
          </a:xfrm>
          <a:prstGeom prst="rect">
            <a:avLst/>
          </a:prstGeom>
        </p:spPr>
      </p:pic>
      <p:sp>
        <p:nvSpPr>
          <p:cNvPr id="3" name="Rounded Rectangle 2"/>
          <p:cNvSpPr/>
          <p:nvPr/>
        </p:nvSpPr>
        <p:spPr>
          <a:xfrm>
            <a:off x="5671039" y="3253153"/>
            <a:ext cx="1582615" cy="14331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5" name="Picture 4"/>
          <p:cNvPicPr/>
          <p:nvPr/>
        </p:nvPicPr>
        <p:blipFill rotWithShape="1">
          <a:blip r:embed="rId2"/>
          <a:srcRect l="22530" t="36008" r="63079" b="43152"/>
          <a:stretch/>
        </p:blipFill>
        <p:spPr>
          <a:xfrm>
            <a:off x="838200" y="2438400"/>
            <a:ext cx="3413928" cy="3012141"/>
          </a:xfrm>
          <a:prstGeom prst="rect">
            <a:avLst/>
          </a:prstGeom>
        </p:spPr>
      </p:pic>
      <p:sp>
        <p:nvSpPr>
          <p:cNvPr id="7" name="Rectangle 6"/>
          <p:cNvSpPr/>
          <p:nvPr/>
        </p:nvSpPr>
        <p:spPr>
          <a:xfrm>
            <a:off x="838200" y="2438400"/>
            <a:ext cx="3413928" cy="30121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4403272" y="3724662"/>
            <a:ext cx="1116623" cy="4396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10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Adding Beneficiary</a:t>
            </a:r>
            <a:endParaRPr lang="en-US" dirty="0"/>
          </a:p>
        </p:txBody>
      </p:sp>
      <p:pic>
        <p:nvPicPr>
          <p:cNvPr id="5" name="Picture 4"/>
          <p:cNvPicPr/>
          <p:nvPr/>
        </p:nvPicPr>
        <p:blipFill rotWithShape="1">
          <a:blip r:embed="rId2"/>
          <a:srcRect l="-1" t="12485" r="38482"/>
          <a:stretch/>
        </p:blipFill>
        <p:spPr>
          <a:xfrm>
            <a:off x="5940893" y="1862729"/>
            <a:ext cx="5901829" cy="4494250"/>
          </a:xfrm>
          <a:prstGeom prst="rect">
            <a:avLst/>
          </a:prstGeom>
        </p:spPr>
      </p:pic>
      <p:sp>
        <p:nvSpPr>
          <p:cNvPr id="3" name="Rounded Rectangle 2"/>
          <p:cNvSpPr/>
          <p:nvPr/>
        </p:nvSpPr>
        <p:spPr>
          <a:xfrm>
            <a:off x="5832230" y="2713526"/>
            <a:ext cx="1582615" cy="40444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6" name="Picture 5"/>
          <p:cNvPicPr/>
          <p:nvPr/>
        </p:nvPicPr>
        <p:blipFill rotWithShape="1">
          <a:blip r:embed="rId2"/>
          <a:srcRect t="30603" r="84830" b="64089"/>
          <a:stretch/>
        </p:blipFill>
        <p:spPr>
          <a:xfrm>
            <a:off x="580516" y="3252787"/>
            <a:ext cx="4711260" cy="882347"/>
          </a:xfrm>
          <a:prstGeom prst="rect">
            <a:avLst/>
          </a:prstGeom>
        </p:spPr>
      </p:pic>
      <p:sp>
        <p:nvSpPr>
          <p:cNvPr id="8" name="Rectangle 7"/>
          <p:cNvSpPr/>
          <p:nvPr/>
        </p:nvSpPr>
        <p:spPr>
          <a:xfrm>
            <a:off x="580516" y="3252786"/>
            <a:ext cx="4711260" cy="8823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10800000">
            <a:off x="5430715" y="3290014"/>
            <a:ext cx="1330569" cy="80010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98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Adding Beneficiary</a:t>
            </a:r>
            <a:endParaRPr lang="en-US" dirty="0"/>
          </a:p>
        </p:txBody>
      </p:sp>
      <p:pic>
        <p:nvPicPr>
          <p:cNvPr id="8" name="Picture 7"/>
          <p:cNvPicPr/>
          <p:nvPr/>
        </p:nvPicPr>
        <p:blipFill rotWithShape="1">
          <a:blip r:embed="rId2"/>
          <a:srcRect l="14852" t="24327" r="49801" b="9999"/>
          <a:stretch/>
        </p:blipFill>
        <p:spPr bwMode="auto">
          <a:xfrm>
            <a:off x="6557779" y="1488465"/>
            <a:ext cx="5127199" cy="5159758"/>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6557779" y="1849588"/>
            <a:ext cx="4546906" cy="19047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9" name="Picture 8"/>
          <p:cNvPicPr/>
          <p:nvPr/>
        </p:nvPicPr>
        <p:blipFill rotWithShape="1">
          <a:blip r:embed="rId2"/>
          <a:srcRect l="14852" t="29224" r="62662" b="47454"/>
          <a:stretch/>
        </p:blipFill>
        <p:spPr bwMode="auto">
          <a:xfrm>
            <a:off x="351916" y="2534086"/>
            <a:ext cx="5399460" cy="303334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51916" y="2534086"/>
            <a:ext cx="5396970" cy="30333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9991551">
            <a:off x="5144319" y="3667440"/>
            <a:ext cx="1521672" cy="4915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69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Adding Beneficiary</a:t>
            </a:r>
            <a:endParaRPr lang="en-US" dirty="0"/>
          </a:p>
        </p:txBody>
      </p:sp>
      <p:pic>
        <p:nvPicPr>
          <p:cNvPr id="8" name="Picture 7"/>
          <p:cNvPicPr/>
          <p:nvPr/>
        </p:nvPicPr>
        <p:blipFill rotWithShape="1">
          <a:blip r:embed="rId2"/>
          <a:srcRect l="14852" t="24327" r="49801" b="9999"/>
          <a:stretch/>
        </p:blipFill>
        <p:spPr bwMode="auto">
          <a:xfrm>
            <a:off x="6557779" y="1488465"/>
            <a:ext cx="5127199" cy="5159758"/>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6557779" y="3590465"/>
            <a:ext cx="5065652" cy="22476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p:cNvPicPr/>
          <p:nvPr/>
        </p:nvPicPr>
        <p:blipFill rotWithShape="1">
          <a:blip r:embed="rId2"/>
          <a:srcRect l="14852" t="52119" r="50558" b="20407"/>
          <a:stretch/>
        </p:blipFill>
        <p:spPr bwMode="auto">
          <a:xfrm>
            <a:off x="249105" y="2767082"/>
            <a:ext cx="5967883" cy="2567353"/>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249105" y="2767082"/>
            <a:ext cx="5967883" cy="25673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441156" y="4714278"/>
            <a:ext cx="1116623" cy="4396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16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New Logo</a:t>
            </a:r>
            <a:endParaRPr lang="en-US" dirty="0"/>
          </a:p>
        </p:txBody>
      </p:sp>
      <p:pic>
        <p:nvPicPr>
          <p:cNvPr id="4" name="Picture 3" descr="Home: Clients - Digital Deployment"/>
          <p:cNvPicPr/>
          <p:nvPr/>
        </p:nvPicPr>
        <p:blipFill>
          <a:blip r:embed="rId2">
            <a:extLst>
              <a:ext uri="{28A0092B-C50C-407E-A947-70E740481C1C}">
                <a14:useLocalDpi xmlns:a14="http://schemas.microsoft.com/office/drawing/2010/main" val="0"/>
              </a:ext>
            </a:extLst>
          </a:blip>
          <a:srcRect/>
          <a:stretch>
            <a:fillRect/>
          </a:stretch>
        </p:blipFill>
        <p:spPr bwMode="auto">
          <a:xfrm>
            <a:off x="1727909" y="2652834"/>
            <a:ext cx="3408045" cy="2044700"/>
          </a:xfrm>
          <a:prstGeom prst="rect">
            <a:avLst/>
          </a:prstGeom>
          <a:noFill/>
          <a:ln>
            <a:noFill/>
          </a:ln>
        </p:spPr>
      </p:pic>
      <p:pic>
        <p:nvPicPr>
          <p:cNvPr id="5" name="Picture 4" descr="New York City Employees' Retirement System - Trusted Partner of NYC  Employees for More Than 90 Years"/>
          <p:cNvPicPr/>
          <p:nvPr/>
        </p:nvPicPr>
        <p:blipFill>
          <a:blip r:embed="rId3">
            <a:extLst>
              <a:ext uri="{28A0092B-C50C-407E-A947-70E740481C1C}">
                <a14:useLocalDpi xmlns:a14="http://schemas.microsoft.com/office/drawing/2010/main" val="0"/>
              </a:ext>
            </a:extLst>
          </a:blip>
          <a:srcRect/>
          <a:stretch>
            <a:fillRect/>
          </a:stretch>
        </p:blipFill>
        <p:spPr bwMode="auto">
          <a:xfrm>
            <a:off x="7032967" y="2366132"/>
            <a:ext cx="2750820" cy="2618105"/>
          </a:xfrm>
          <a:prstGeom prst="rect">
            <a:avLst/>
          </a:prstGeom>
          <a:noFill/>
          <a:ln>
            <a:noFill/>
          </a:ln>
        </p:spPr>
      </p:pic>
    </p:spTree>
    <p:extLst>
      <p:ext uri="{BB962C8B-B14F-4D97-AF65-F5344CB8AC3E}">
        <p14:creationId xmlns:p14="http://schemas.microsoft.com/office/powerpoint/2010/main" val="390482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smtClean="0"/>
              <a:t>The details of this benefit depend on which Tier you are in.</a:t>
            </a:r>
          </a:p>
          <a:p>
            <a:pPr marL="0" indent="0">
              <a:buNone/>
            </a:pPr>
            <a:endParaRPr lang="en-US" dirty="0"/>
          </a:p>
          <a:p>
            <a:pPr marL="0" indent="0">
              <a:buNone/>
            </a:pPr>
            <a:r>
              <a:rPr lang="en-US" dirty="0" smtClean="0"/>
              <a:t>Check the NYCERS website for details regarding the Death Benefits for your specific Tier.</a:t>
            </a:r>
          </a:p>
        </p:txBody>
      </p:sp>
    </p:spTree>
    <p:extLst>
      <p:ext uri="{BB962C8B-B14F-4D97-AF65-F5344CB8AC3E}">
        <p14:creationId xmlns:p14="http://schemas.microsoft.com/office/powerpoint/2010/main" val="267998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Adding Beneficiary</a:t>
            </a:r>
            <a:endParaRPr lang="en-US" dirty="0"/>
          </a:p>
        </p:txBody>
      </p:sp>
      <p:pic>
        <p:nvPicPr>
          <p:cNvPr id="6" name="Picture 5"/>
          <p:cNvPicPr/>
          <p:nvPr/>
        </p:nvPicPr>
        <p:blipFill rotWithShape="1">
          <a:blip r:embed="rId2"/>
          <a:srcRect l="2971" t="8015" r="3351" b="11125"/>
          <a:stretch/>
        </p:blipFill>
        <p:spPr bwMode="auto">
          <a:xfrm>
            <a:off x="991112" y="1690688"/>
            <a:ext cx="10209775" cy="47729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448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Adding Beneficiary</a:t>
            </a:r>
            <a:endParaRPr lang="en-US" dirty="0"/>
          </a:p>
        </p:txBody>
      </p:sp>
      <p:pic>
        <p:nvPicPr>
          <p:cNvPr id="4" name="Picture 3"/>
          <p:cNvPicPr/>
          <p:nvPr/>
        </p:nvPicPr>
        <p:blipFill rotWithShape="1">
          <a:blip r:embed="rId2"/>
          <a:srcRect l="10193" t="22773" r="11282" b="6390"/>
          <a:stretch/>
        </p:blipFill>
        <p:spPr bwMode="auto">
          <a:xfrm>
            <a:off x="1222995" y="1690688"/>
            <a:ext cx="9746009" cy="4924718"/>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1222995" y="2848708"/>
            <a:ext cx="1592691" cy="312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8" name="Picture 7"/>
          <p:cNvPicPr/>
          <p:nvPr/>
        </p:nvPicPr>
        <p:blipFill rotWithShape="1">
          <a:blip r:embed="rId3"/>
          <a:srcRect l="2059" t="30950" r="83871" b="64735"/>
          <a:stretch/>
        </p:blipFill>
        <p:spPr bwMode="auto">
          <a:xfrm>
            <a:off x="1955105" y="4450127"/>
            <a:ext cx="4701031" cy="780953"/>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1955104" y="4446974"/>
            <a:ext cx="4701031" cy="7809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6200000">
            <a:off x="1900364" y="3485300"/>
            <a:ext cx="1120353" cy="54773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68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Adding Beneficiary</a:t>
            </a:r>
            <a:endParaRPr lang="en-US" dirty="0"/>
          </a:p>
        </p:txBody>
      </p:sp>
      <p:pic>
        <p:nvPicPr>
          <p:cNvPr id="4" name="Picture 3"/>
          <p:cNvPicPr/>
          <p:nvPr/>
        </p:nvPicPr>
        <p:blipFill rotWithShape="1">
          <a:blip r:embed="rId2"/>
          <a:srcRect l="10193" t="22773" r="11282" b="6390"/>
          <a:stretch/>
        </p:blipFill>
        <p:spPr bwMode="auto">
          <a:xfrm>
            <a:off x="1222995" y="1690688"/>
            <a:ext cx="9746009" cy="4924718"/>
          </a:xfrm>
          <a:prstGeom prst="rect">
            <a:avLst/>
          </a:prstGeom>
          <a:ln>
            <a:noFill/>
          </a:ln>
          <a:extLst>
            <a:ext uri="{53640926-AAD7-44D8-BBD7-CCE9431645EC}">
              <a14:shadowObscured xmlns:a14="http://schemas.microsoft.com/office/drawing/2010/main"/>
            </a:ext>
          </a:extLst>
        </p:spPr>
      </p:pic>
      <p:sp>
        <p:nvSpPr>
          <p:cNvPr id="11" name="Rounded Rectangle 10"/>
          <p:cNvSpPr/>
          <p:nvPr/>
        </p:nvSpPr>
        <p:spPr>
          <a:xfrm>
            <a:off x="8142542" y="6013938"/>
            <a:ext cx="781651" cy="312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7930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Benefits</a:t>
            </a:r>
            <a:endParaRPr lang="en-US" dirty="0"/>
          </a:p>
        </p:txBody>
      </p:sp>
      <p:sp>
        <p:nvSpPr>
          <p:cNvPr id="3" name="Content Placeholder 2"/>
          <p:cNvSpPr>
            <a:spLocks noGrp="1"/>
          </p:cNvSpPr>
          <p:nvPr>
            <p:ph idx="1"/>
          </p:nvPr>
        </p:nvSpPr>
        <p:spPr>
          <a:xfrm>
            <a:off x="1120000" y="1825625"/>
            <a:ext cx="10233800" cy="3150821"/>
          </a:xfrm>
        </p:spPr>
        <p:txBody>
          <a:bodyPr/>
          <a:lstStyle/>
          <a:p>
            <a:pPr marL="514350" indent="-514350">
              <a:buAutoNum type="arabicPeriod"/>
            </a:pPr>
            <a:r>
              <a:rPr lang="en-US" dirty="0" smtClean="0"/>
              <a:t>Learn about the three systems where a member can list a beneficiary</a:t>
            </a:r>
          </a:p>
          <a:p>
            <a:pPr marL="514350" indent="-514350">
              <a:buAutoNum type="arabicPeriod"/>
            </a:pPr>
            <a:r>
              <a:rPr lang="en-US" dirty="0" smtClean="0"/>
              <a:t>Importance of designating/updating beneficiaries</a:t>
            </a:r>
          </a:p>
          <a:p>
            <a:pPr marL="514350" indent="-514350">
              <a:buAutoNum type="arabicPeriod"/>
            </a:pPr>
            <a:r>
              <a:rPr lang="en-US" dirty="0" smtClean="0"/>
              <a:t>Guide on how to designate a beneficiary in each system (NYCAPS, NYCERS, DC37)</a:t>
            </a:r>
          </a:p>
        </p:txBody>
      </p:sp>
      <p:pic>
        <p:nvPicPr>
          <p:cNvPr id="4" name="Picture 3" descr="Home: Clients - Digital Deployment"/>
          <p:cNvPicPr/>
          <p:nvPr/>
        </p:nvPicPr>
        <p:blipFill>
          <a:blip r:embed="rId2">
            <a:extLst>
              <a:ext uri="{28A0092B-C50C-407E-A947-70E740481C1C}">
                <a14:useLocalDpi xmlns:a14="http://schemas.microsoft.com/office/drawing/2010/main" val="0"/>
              </a:ext>
            </a:extLst>
          </a:blip>
          <a:srcRect/>
          <a:stretch>
            <a:fillRect/>
          </a:stretch>
        </p:blipFill>
        <p:spPr bwMode="auto">
          <a:xfrm>
            <a:off x="4406411" y="4649690"/>
            <a:ext cx="3009900" cy="180582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 y="5726431"/>
            <a:ext cx="3009900" cy="733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00" y="5426022"/>
            <a:ext cx="3009900" cy="1029496"/>
          </a:xfrm>
          <a:prstGeom prst="rect">
            <a:avLst/>
          </a:prstGeom>
        </p:spPr>
      </p:pic>
    </p:spTree>
    <p:extLst>
      <p:ext uri="{BB962C8B-B14F-4D97-AF65-F5344CB8AC3E}">
        <p14:creationId xmlns:p14="http://schemas.microsoft.com/office/powerpoint/2010/main" val="160898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Adding Beneficiary</a:t>
            </a:r>
            <a:endParaRPr lang="en-US" dirty="0"/>
          </a:p>
        </p:txBody>
      </p:sp>
      <p:pic>
        <p:nvPicPr>
          <p:cNvPr id="5" name="Picture 4"/>
          <p:cNvPicPr/>
          <p:nvPr/>
        </p:nvPicPr>
        <p:blipFill rotWithShape="1">
          <a:blip r:embed="rId2"/>
          <a:srcRect l="10791" t="20881" r="8168" b="4929"/>
          <a:stretch/>
        </p:blipFill>
        <p:spPr bwMode="auto">
          <a:xfrm>
            <a:off x="1139190" y="1585180"/>
            <a:ext cx="9913620" cy="5083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29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NYCERS: Adding Beneficiary</a:t>
            </a:r>
            <a:endParaRPr lang="en-US" dirty="0"/>
          </a:p>
        </p:txBody>
      </p:sp>
      <p:pic>
        <p:nvPicPr>
          <p:cNvPr id="5" name="Picture 4"/>
          <p:cNvPicPr/>
          <p:nvPr/>
        </p:nvPicPr>
        <p:blipFill rotWithShape="1">
          <a:blip r:embed="rId2"/>
          <a:srcRect l="10791" t="20881" r="8168" b="4929"/>
          <a:stretch/>
        </p:blipFill>
        <p:spPr bwMode="auto">
          <a:xfrm>
            <a:off x="1139190" y="1585180"/>
            <a:ext cx="9913620" cy="5083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13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DC37: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a:t>If an active employee covered by the Plan dies, a Death Benefit of $10,000 for a full-timer or $6,000 for a part-timer will be paid to his/her beneficiaries</a:t>
            </a:r>
            <a:r>
              <a:rPr lang="en-US" dirty="0" smtClean="0"/>
              <a:t>.</a:t>
            </a:r>
          </a:p>
          <a:p>
            <a:pPr marL="0" indent="0">
              <a:buNone/>
            </a:pPr>
            <a:endParaRPr lang="en-US" dirty="0" smtClean="0"/>
          </a:p>
          <a:p>
            <a:pPr marL="0" indent="0">
              <a:buNone/>
            </a:pPr>
            <a:r>
              <a:rPr lang="en-US" dirty="0"/>
              <a:t>Effective 1/1/2010, if an eligible retiree covered by the Plan dies, a Death Benefit of $2,000 will be paid to his/her beneficiaries. The retiree Death Benefit for the Cultural Trust remains at $1,000</a:t>
            </a:r>
            <a:endParaRPr lang="en-US" dirty="0" smtClean="0"/>
          </a:p>
        </p:txBody>
      </p:sp>
      <p:sp>
        <p:nvSpPr>
          <p:cNvPr id="3" name="Rectangle 2"/>
          <p:cNvSpPr/>
          <p:nvPr/>
        </p:nvSpPr>
        <p:spPr>
          <a:xfrm>
            <a:off x="7480435" y="6208458"/>
            <a:ext cx="4361771" cy="369332"/>
          </a:xfrm>
          <a:prstGeom prst="rect">
            <a:avLst/>
          </a:prstGeom>
        </p:spPr>
        <p:txBody>
          <a:bodyPr wrap="none">
            <a:spAutoFit/>
          </a:bodyPr>
          <a:lstStyle/>
          <a:p>
            <a:r>
              <a:rPr lang="en-US" dirty="0"/>
              <a:t>https://www.dc37.net/benefits/health/death</a:t>
            </a:r>
          </a:p>
        </p:txBody>
      </p:sp>
    </p:spTree>
    <p:extLst>
      <p:ext uri="{BB962C8B-B14F-4D97-AF65-F5344CB8AC3E}">
        <p14:creationId xmlns:p14="http://schemas.microsoft.com/office/powerpoint/2010/main" val="244570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DC37: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a:t>The Death Benefit is paid to the person or persons selected by the member on his/her enrollment card or Change of Beneficiary card filed with the Plan office.</a:t>
            </a:r>
            <a:endParaRPr lang="en-US" dirty="0" smtClean="0"/>
          </a:p>
          <a:p>
            <a:pPr marL="0" indent="0">
              <a:buNone/>
            </a:pPr>
            <a:r>
              <a:rPr lang="en-US" dirty="0"/>
              <a:t>The member can change beneficiaries whenever he/she wishes – as long as it is done on the proper </a:t>
            </a:r>
            <a:r>
              <a:rPr lang="en-US" u="sng" dirty="0"/>
              <a:t>Change of Beneficiary </a:t>
            </a:r>
            <a:r>
              <a:rPr lang="en-US" dirty="0"/>
              <a:t>form. As soon as the new form is received by the Plan office, it becomes effective and voids any previous designations.</a:t>
            </a:r>
            <a:endParaRPr lang="en-US" dirty="0" smtClean="0"/>
          </a:p>
        </p:txBody>
      </p:sp>
      <p:sp>
        <p:nvSpPr>
          <p:cNvPr id="4" name="Rectangle 3"/>
          <p:cNvSpPr/>
          <p:nvPr/>
        </p:nvSpPr>
        <p:spPr>
          <a:xfrm>
            <a:off x="7480435" y="6208458"/>
            <a:ext cx="4361771" cy="369332"/>
          </a:xfrm>
          <a:prstGeom prst="rect">
            <a:avLst/>
          </a:prstGeom>
        </p:spPr>
        <p:txBody>
          <a:bodyPr wrap="none">
            <a:spAutoFit/>
          </a:bodyPr>
          <a:lstStyle/>
          <a:p>
            <a:r>
              <a:rPr lang="en-US" dirty="0"/>
              <a:t>https://www.dc37.net/benefits/health/death</a:t>
            </a:r>
          </a:p>
        </p:txBody>
      </p:sp>
    </p:spTree>
    <p:extLst>
      <p:ext uri="{BB962C8B-B14F-4D97-AF65-F5344CB8AC3E}">
        <p14:creationId xmlns:p14="http://schemas.microsoft.com/office/powerpoint/2010/main" val="16231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DC37: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a:t>If a member names more than one beneficiary, the Death Benefit will be divided equally among them unless the member indicated otherwise. If children are named, and they are under 18 years of age at the time of the member’s death, a custodial letter will be given to the child’s surviving natural parent, if the child lives with that parent</a:t>
            </a:r>
            <a:r>
              <a:rPr lang="en-US" dirty="0" smtClean="0"/>
              <a:t>.</a:t>
            </a:r>
          </a:p>
          <a:p>
            <a:pPr marL="0" indent="0">
              <a:buNone/>
            </a:pPr>
            <a:r>
              <a:rPr lang="en-US" dirty="0"/>
              <a:t>If no natural parent survives, guardianship papers will be requested of the adult individual who has custody of the infant beneficiary. The benefit will be paid to the guardian and will be subject to the control of the court until the child/children is 18 years old.</a:t>
            </a:r>
            <a:endParaRPr lang="en-US" dirty="0" smtClean="0"/>
          </a:p>
        </p:txBody>
      </p:sp>
      <p:sp>
        <p:nvSpPr>
          <p:cNvPr id="4" name="Rectangle 3"/>
          <p:cNvSpPr/>
          <p:nvPr/>
        </p:nvSpPr>
        <p:spPr>
          <a:xfrm>
            <a:off x="7480435" y="6208458"/>
            <a:ext cx="4361771" cy="369332"/>
          </a:xfrm>
          <a:prstGeom prst="rect">
            <a:avLst/>
          </a:prstGeom>
        </p:spPr>
        <p:txBody>
          <a:bodyPr wrap="none">
            <a:spAutoFit/>
          </a:bodyPr>
          <a:lstStyle/>
          <a:p>
            <a:r>
              <a:rPr lang="en-US" dirty="0"/>
              <a:t>https://www.dc37.net/benefits/health/death</a:t>
            </a:r>
          </a:p>
        </p:txBody>
      </p:sp>
    </p:spTree>
    <p:extLst>
      <p:ext uri="{BB962C8B-B14F-4D97-AF65-F5344CB8AC3E}">
        <p14:creationId xmlns:p14="http://schemas.microsoft.com/office/powerpoint/2010/main" val="256820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DC37: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a:t>If there are no living beneficiaries or if the member does not name any beneficiaries, the total benefit will be paid according to the rules and regulations of the Plan.</a:t>
            </a:r>
            <a:endParaRPr lang="en-US" dirty="0" smtClean="0"/>
          </a:p>
        </p:txBody>
      </p:sp>
      <p:sp>
        <p:nvSpPr>
          <p:cNvPr id="4" name="Rectangle 3"/>
          <p:cNvSpPr/>
          <p:nvPr/>
        </p:nvSpPr>
        <p:spPr>
          <a:xfrm>
            <a:off x="7480435" y="6208458"/>
            <a:ext cx="4361771" cy="369332"/>
          </a:xfrm>
          <a:prstGeom prst="rect">
            <a:avLst/>
          </a:prstGeom>
        </p:spPr>
        <p:txBody>
          <a:bodyPr wrap="none">
            <a:spAutoFit/>
          </a:bodyPr>
          <a:lstStyle/>
          <a:p>
            <a:r>
              <a:rPr lang="en-US" dirty="0"/>
              <a:t>https://www.dc37.net/benefits/health/death</a:t>
            </a:r>
          </a:p>
        </p:txBody>
      </p:sp>
    </p:spTree>
    <p:extLst>
      <p:ext uri="{BB962C8B-B14F-4D97-AF65-F5344CB8AC3E}">
        <p14:creationId xmlns:p14="http://schemas.microsoft.com/office/powerpoint/2010/main" val="193931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DC37: Beneficiary Benefits</a:t>
            </a:r>
            <a:endParaRPr lang="en-US" dirty="0"/>
          </a:p>
        </p:txBody>
      </p:sp>
      <p:sp>
        <p:nvSpPr>
          <p:cNvPr id="6" name="Content Placeholder 2"/>
          <p:cNvSpPr>
            <a:spLocks noGrp="1"/>
          </p:cNvSpPr>
          <p:nvPr>
            <p:ph idx="1"/>
          </p:nvPr>
        </p:nvSpPr>
        <p:spPr>
          <a:xfrm>
            <a:off x="1120000" y="1825625"/>
            <a:ext cx="10233800" cy="4432562"/>
          </a:xfrm>
        </p:spPr>
        <p:txBody>
          <a:bodyPr>
            <a:normAutofit/>
          </a:bodyPr>
          <a:lstStyle/>
          <a:p>
            <a:pPr marL="0" indent="0">
              <a:buNone/>
            </a:pPr>
            <a:r>
              <a:rPr lang="en-US" dirty="0" smtClean="0"/>
              <a:t>There is also:</a:t>
            </a:r>
          </a:p>
          <a:p>
            <a:r>
              <a:rPr lang="en-US" b="1" dirty="0"/>
              <a:t>Accidental Death and Dismemberment </a:t>
            </a:r>
            <a:r>
              <a:rPr lang="en-US" b="1" dirty="0" smtClean="0"/>
              <a:t>Benefit</a:t>
            </a:r>
          </a:p>
          <a:p>
            <a:r>
              <a:rPr lang="en-US" b="1" dirty="0"/>
              <a:t>Extended Death </a:t>
            </a:r>
            <a:r>
              <a:rPr lang="en-US" b="1" dirty="0" smtClean="0"/>
              <a:t>Benefit</a:t>
            </a:r>
          </a:p>
          <a:p>
            <a:r>
              <a:rPr lang="en-US" b="1" dirty="0"/>
              <a:t>Expanded Death </a:t>
            </a:r>
            <a:r>
              <a:rPr lang="en-US" b="1" dirty="0" smtClean="0"/>
              <a:t>Benefit</a:t>
            </a:r>
          </a:p>
          <a:p>
            <a:r>
              <a:rPr lang="en-US" b="1" dirty="0"/>
              <a:t>Survivor’s </a:t>
            </a:r>
            <a:r>
              <a:rPr lang="en-US" b="1" dirty="0" smtClean="0"/>
              <a:t>Benefit</a:t>
            </a:r>
          </a:p>
          <a:p>
            <a:endParaRPr lang="en-US" b="1" dirty="0"/>
          </a:p>
          <a:p>
            <a:pPr marL="0" indent="0">
              <a:buNone/>
            </a:pPr>
            <a:r>
              <a:rPr lang="en-US" dirty="0"/>
              <a:t>Please visit </a:t>
            </a:r>
            <a:r>
              <a:rPr lang="en-US" dirty="0">
                <a:hlinkClick r:id="rId2"/>
              </a:rPr>
              <a:t>https://</a:t>
            </a:r>
            <a:r>
              <a:rPr lang="en-US" dirty="0" smtClean="0">
                <a:hlinkClick r:id="rId2"/>
              </a:rPr>
              <a:t>www.dc37.net/benefits/health/death</a:t>
            </a:r>
            <a:r>
              <a:rPr lang="en-US" dirty="0" smtClean="0"/>
              <a:t> for details regarding these plans</a:t>
            </a:r>
          </a:p>
        </p:txBody>
      </p:sp>
      <p:sp>
        <p:nvSpPr>
          <p:cNvPr id="4" name="Rectangle 3"/>
          <p:cNvSpPr/>
          <p:nvPr/>
        </p:nvSpPr>
        <p:spPr>
          <a:xfrm>
            <a:off x="7480435" y="6208458"/>
            <a:ext cx="4361771" cy="369332"/>
          </a:xfrm>
          <a:prstGeom prst="rect">
            <a:avLst/>
          </a:prstGeom>
        </p:spPr>
        <p:txBody>
          <a:bodyPr wrap="none">
            <a:spAutoFit/>
          </a:bodyPr>
          <a:lstStyle/>
          <a:p>
            <a:r>
              <a:rPr lang="en-US" dirty="0"/>
              <a:t>https://www.dc37.net/benefits/health/death</a:t>
            </a:r>
          </a:p>
        </p:txBody>
      </p:sp>
    </p:spTree>
    <p:extLst>
      <p:ext uri="{BB962C8B-B14F-4D97-AF65-F5344CB8AC3E}">
        <p14:creationId xmlns:p14="http://schemas.microsoft.com/office/powerpoint/2010/main" val="335578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Separate Systems</a:t>
            </a:r>
            <a:endParaRPr lang="en-US" dirty="0"/>
          </a:p>
        </p:txBody>
      </p:sp>
      <p:sp>
        <p:nvSpPr>
          <p:cNvPr id="3" name="Content Placeholder 2"/>
          <p:cNvSpPr>
            <a:spLocks noGrp="1"/>
          </p:cNvSpPr>
          <p:nvPr>
            <p:ph idx="1"/>
          </p:nvPr>
        </p:nvSpPr>
        <p:spPr>
          <a:xfrm>
            <a:off x="1120000" y="1825625"/>
            <a:ext cx="10233800" cy="3150821"/>
          </a:xfrm>
        </p:spPr>
        <p:txBody>
          <a:bodyPr/>
          <a:lstStyle/>
          <a:p>
            <a:pPr marL="0" indent="0">
              <a:buNone/>
            </a:pPr>
            <a:r>
              <a:rPr lang="en-US" dirty="0" smtClean="0"/>
              <a:t>There are </a:t>
            </a:r>
            <a:r>
              <a:rPr lang="en-US" u="sng" dirty="0" smtClean="0"/>
              <a:t>three</a:t>
            </a:r>
            <a:r>
              <a:rPr lang="en-US" dirty="0" smtClean="0"/>
              <a:t> separate systems that provide members with death beneficiary benefits:</a:t>
            </a:r>
            <a:br>
              <a:rPr lang="en-US" dirty="0" smtClean="0"/>
            </a:br>
            <a:endParaRPr lang="en-US" dirty="0" smtClean="0"/>
          </a:p>
          <a:p>
            <a:pPr marL="514350" indent="-514350">
              <a:buFont typeface="+mj-lt"/>
              <a:buAutoNum type="arabicPeriod"/>
            </a:pPr>
            <a:r>
              <a:rPr lang="en-US" dirty="0" smtClean="0"/>
              <a:t>NYPD through (NYCAPS)</a:t>
            </a:r>
          </a:p>
          <a:p>
            <a:pPr marL="514350" indent="-514350">
              <a:buFont typeface="+mj-lt"/>
              <a:buAutoNum type="arabicPeriod"/>
            </a:pPr>
            <a:r>
              <a:rPr lang="en-US" dirty="0" smtClean="0"/>
              <a:t>NYCERS</a:t>
            </a:r>
          </a:p>
          <a:p>
            <a:pPr marL="514350" indent="-514350">
              <a:buFont typeface="+mj-lt"/>
              <a:buAutoNum type="arabicPeriod"/>
            </a:pPr>
            <a:r>
              <a:rPr lang="en-US" dirty="0" smtClean="0"/>
              <a:t>Union (DC37)</a:t>
            </a:r>
          </a:p>
        </p:txBody>
      </p:sp>
      <p:pic>
        <p:nvPicPr>
          <p:cNvPr id="4" name="Picture 3" descr="Home: Clients - Digital Deployment"/>
          <p:cNvPicPr/>
          <p:nvPr/>
        </p:nvPicPr>
        <p:blipFill>
          <a:blip r:embed="rId2">
            <a:extLst>
              <a:ext uri="{28A0092B-C50C-407E-A947-70E740481C1C}">
                <a14:useLocalDpi xmlns:a14="http://schemas.microsoft.com/office/drawing/2010/main" val="0"/>
              </a:ext>
            </a:extLst>
          </a:blip>
          <a:srcRect/>
          <a:stretch>
            <a:fillRect/>
          </a:stretch>
        </p:blipFill>
        <p:spPr bwMode="auto">
          <a:xfrm>
            <a:off x="7186246" y="3355544"/>
            <a:ext cx="3009900" cy="180582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246" y="2473277"/>
            <a:ext cx="3009900" cy="733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246" y="5310214"/>
            <a:ext cx="3009900" cy="1029496"/>
          </a:xfrm>
          <a:prstGeom prst="rect">
            <a:avLst/>
          </a:prstGeom>
        </p:spPr>
      </p:pic>
    </p:spTree>
    <p:extLst>
      <p:ext uri="{BB962C8B-B14F-4D97-AF65-F5344CB8AC3E}">
        <p14:creationId xmlns:p14="http://schemas.microsoft.com/office/powerpoint/2010/main" val="219295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Separate Systems</a:t>
            </a:r>
            <a:endParaRPr lang="en-US" dirty="0"/>
          </a:p>
        </p:txBody>
      </p:sp>
      <p:sp>
        <p:nvSpPr>
          <p:cNvPr id="3" name="Content Placeholder 2"/>
          <p:cNvSpPr>
            <a:spLocks noGrp="1"/>
          </p:cNvSpPr>
          <p:nvPr>
            <p:ph idx="1"/>
          </p:nvPr>
        </p:nvSpPr>
        <p:spPr>
          <a:xfrm>
            <a:off x="1120000" y="1825625"/>
            <a:ext cx="10233800" cy="3150821"/>
          </a:xfrm>
        </p:spPr>
        <p:txBody>
          <a:bodyPr/>
          <a:lstStyle/>
          <a:p>
            <a:pPr marL="0" indent="0">
              <a:buNone/>
            </a:pPr>
            <a:r>
              <a:rPr lang="en-US" dirty="0" smtClean="0"/>
              <a:t>It is important to:</a:t>
            </a:r>
          </a:p>
          <a:p>
            <a:r>
              <a:rPr lang="en-US" dirty="0" smtClean="0"/>
              <a:t>Designate a beneficiary</a:t>
            </a:r>
          </a:p>
          <a:p>
            <a:r>
              <a:rPr lang="en-US" dirty="0" smtClean="0"/>
              <a:t>Keep this beneficiary updated when you have a change of status</a:t>
            </a:r>
          </a:p>
          <a:p>
            <a:pPr lvl="1"/>
            <a:r>
              <a:rPr lang="en-US" dirty="0" smtClean="0"/>
              <a:t>Divorce, marriage, children, death of a previously listed beneficiary, etc.</a:t>
            </a:r>
          </a:p>
        </p:txBody>
      </p:sp>
      <p:pic>
        <p:nvPicPr>
          <p:cNvPr id="4" name="Picture 3" descr="Home: Clients - Digital Deployment"/>
          <p:cNvPicPr/>
          <p:nvPr/>
        </p:nvPicPr>
        <p:blipFill>
          <a:blip r:embed="rId2">
            <a:extLst>
              <a:ext uri="{28A0092B-C50C-407E-A947-70E740481C1C}">
                <a14:useLocalDpi xmlns:a14="http://schemas.microsoft.com/office/drawing/2010/main" val="0"/>
              </a:ext>
            </a:extLst>
          </a:blip>
          <a:srcRect/>
          <a:stretch>
            <a:fillRect/>
          </a:stretch>
        </p:blipFill>
        <p:spPr bwMode="auto">
          <a:xfrm>
            <a:off x="4406411" y="4649690"/>
            <a:ext cx="3009900" cy="180582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 y="5726431"/>
            <a:ext cx="3009900" cy="733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00" y="5426022"/>
            <a:ext cx="3009900" cy="1029496"/>
          </a:xfrm>
          <a:prstGeom prst="rect">
            <a:avLst/>
          </a:prstGeom>
        </p:spPr>
      </p:pic>
    </p:spTree>
    <p:extLst>
      <p:ext uri="{BB962C8B-B14F-4D97-AF65-F5344CB8AC3E}">
        <p14:creationId xmlns:p14="http://schemas.microsoft.com/office/powerpoint/2010/main" val="207864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Separate Systems</a:t>
            </a:r>
            <a:endParaRPr lang="en-US" dirty="0"/>
          </a:p>
        </p:txBody>
      </p:sp>
      <p:sp>
        <p:nvSpPr>
          <p:cNvPr id="3" name="Content Placeholder 2"/>
          <p:cNvSpPr>
            <a:spLocks noGrp="1"/>
          </p:cNvSpPr>
          <p:nvPr>
            <p:ph idx="1"/>
          </p:nvPr>
        </p:nvSpPr>
        <p:spPr>
          <a:xfrm>
            <a:off x="1120000" y="1825625"/>
            <a:ext cx="10233800" cy="3150821"/>
          </a:xfrm>
        </p:spPr>
        <p:txBody>
          <a:bodyPr/>
          <a:lstStyle/>
          <a:p>
            <a:pPr marL="0" indent="0">
              <a:buNone/>
            </a:pPr>
            <a:r>
              <a:rPr lang="en-US" dirty="0" smtClean="0"/>
              <a:t>Currently, ~39,000 NYPD members do not have beneficiaries listed in NYCAPS.</a:t>
            </a:r>
          </a:p>
          <a:p>
            <a:pPr marL="0" indent="0">
              <a:buNone/>
            </a:pPr>
            <a:r>
              <a:rPr lang="en-US" dirty="0" smtClean="0"/>
              <a:t>If the member passes away, their loved ones will not be able to easily access the member’s vacation time, comp time, sick time, or any other applicable funds. The member’s family will have to pay costly legal fees to do so.</a:t>
            </a:r>
          </a:p>
        </p:txBody>
      </p:sp>
      <p:pic>
        <p:nvPicPr>
          <p:cNvPr id="4" name="Picture 3" descr="Home: Clients - Digital Deployment"/>
          <p:cNvPicPr/>
          <p:nvPr/>
        </p:nvPicPr>
        <p:blipFill>
          <a:blip r:embed="rId2">
            <a:extLst>
              <a:ext uri="{28A0092B-C50C-407E-A947-70E740481C1C}">
                <a14:useLocalDpi xmlns:a14="http://schemas.microsoft.com/office/drawing/2010/main" val="0"/>
              </a:ext>
            </a:extLst>
          </a:blip>
          <a:srcRect/>
          <a:stretch>
            <a:fillRect/>
          </a:stretch>
        </p:blipFill>
        <p:spPr bwMode="auto">
          <a:xfrm>
            <a:off x="4406411" y="4649690"/>
            <a:ext cx="3009900" cy="180582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 y="5726431"/>
            <a:ext cx="3009900" cy="733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00" y="5426022"/>
            <a:ext cx="3009900" cy="1029496"/>
          </a:xfrm>
          <a:prstGeom prst="rect">
            <a:avLst/>
          </a:prstGeom>
        </p:spPr>
      </p:pic>
    </p:spTree>
    <p:extLst>
      <p:ext uri="{BB962C8B-B14F-4D97-AF65-F5344CB8AC3E}">
        <p14:creationId xmlns:p14="http://schemas.microsoft.com/office/powerpoint/2010/main" val="304143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Beneficiary Benefits</a:t>
            </a:r>
            <a:endParaRPr lang="en-US" dirty="0"/>
          </a:p>
        </p:txBody>
      </p:sp>
      <p:sp>
        <p:nvSpPr>
          <p:cNvPr id="7" name="Content Placeholder 2"/>
          <p:cNvSpPr>
            <a:spLocks noGrp="1"/>
          </p:cNvSpPr>
          <p:nvPr>
            <p:ph idx="1"/>
          </p:nvPr>
        </p:nvSpPr>
        <p:spPr>
          <a:xfrm>
            <a:off x="1120000" y="1825625"/>
            <a:ext cx="10233800" cy="4432562"/>
          </a:xfrm>
        </p:spPr>
        <p:txBody>
          <a:bodyPr>
            <a:normAutofit fontScale="92500"/>
          </a:bodyPr>
          <a:lstStyle/>
          <a:p>
            <a:pPr marL="0" indent="0">
              <a:buNone/>
            </a:pPr>
            <a:r>
              <a:rPr lang="en-US" dirty="0"/>
              <a:t>As an employee of the City of New York, </a:t>
            </a:r>
            <a:r>
              <a:rPr lang="en-US" dirty="0" smtClean="0"/>
              <a:t>in the event of your death, your </a:t>
            </a:r>
            <a:r>
              <a:rPr lang="en-US" dirty="0"/>
              <a:t>family members or other persons of your choice may receive a cash benefit </a:t>
            </a:r>
            <a:r>
              <a:rPr lang="en-US" dirty="0" smtClean="0"/>
              <a:t>representing all </a:t>
            </a:r>
            <a:r>
              <a:rPr lang="en-US" dirty="0"/>
              <a:t>or some of </a:t>
            </a:r>
            <a:r>
              <a:rPr lang="en-US" dirty="0" smtClean="0"/>
              <a:t>your:</a:t>
            </a:r>
          </a:p>
          <a:p>
            <a:r>
              <a:rPr lang="en-US" dirty="0" smtClean="0"/>
              <a:t>Unused </a:t>
            </a:r>
            <a:r>
              <a:rPr lang="en-US" dirty="0"/>
              <a:t>annual </a:t>
            </a:r>
            <a:r>
              <a:rPr lang="en-US" dirty="0" smtClean="0"/>
              <a:t>leave</a:t>
            </a:r>
          </a:p>
          <a:p>
            <a:r>
              <a:rPr lang="en-US" dirty="0" smtClean="0"/>
              <a:t>Compensatory </a:t>
            </a:r>
            <a:r>
              <a:rPr lang="en-US" dirty="0"/>
              <a:t>time </a:t>
            </a:r>
            <a:endParaRPr lang="en-US" dirty="0" smtClean="0"/>
          </a:p>
          <a:p>
            <a:r>
              <a:rPr lang="en-US" dirty="0" smtClean="0"/>
              <a:t>Accrued </a:t>
            </a:r>
            <a:r>
              <a:rPr lang="en-US" dirty="0"/>
              <a:t>sick </a:t>
            </a:r>
            <a:r>
              <a:rPr lang="en-US" dirty="0" smtClean="0"/>
              <a:t>leave</a:t>
            </a:r>
          </a:p>
          <a:p>
            <a:pPr marL="0" indent="0">
              <a:buNone/>
            </a:pPr>
            <a:r>
              <a:rPr lang="en-US" dirty="0" smtClean="0"/>
              <a:t> They </a:t>
            </a:r>
            <a:r>
              <a:rPr lang="en-US" dirty="0"/>
              <a:t>may also receive a death benefit if your death results from an injury occurring in the course of your employment </a:t>
            </a:r>
            <a:r>
              <a:rPr lang="en-US" u="sng" dirty="0"/>
              <a:t>through no fault of your own</a:t>
            </a:r>
            <a:r>
              <a:rPr lang="en-US" dirty="0"/>
              <a:t>. </a:t>
            </a:r>
            <a:endParaRPr lang="en-US" dirty="0" smtClean="0"/>
          </a:p>
          <a:p>
            <a:pPr marL="0" indent="0">
              <a:buNone/>
            </a:pPr>
            <a:r>
              <a:rPr lang="en-US" dirty="0" smtClean="0"/>
              <a:t>NYCAPS provides a form </a:t>
            </a:r>
            <a:r>
              <a:rPr lang="en-US" dirty="0"/>
              <a:t>to designate as beneficiaries the persons who you wish to receive those payments</a:t>
            </a:r>
            <a:endParaRPr lang="en-US" dirty="0" smtClean="0"/>
          </a:p>
        </p:txBody>
      </p:sp>
    </p:spTree>
    <p:extLst>
      <p:ext uri="{BB962C8B-B14F-4D97-AF65-F5344CB8AC3E}">
        <p14:creationId xmlns:p14="http://schemas.microsoft.com/office/powerpoint/2010/main" val="42236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Beneficiary Benefits</a:t>
            </a:r>
            <a:endParaRPr lang="en-US" dirty="0"/>
          </a:p>
        </p:txBody>
      </p:sp>
      <p:sp>
        <p:nvSpPr>
          <p:cNvPr id="7" name="Content Placeholder 2"/>
          <p:cNvSpPr>
            <a:spLocks noGrp="1"/>
          </p:cNvSpPr>
          <p:nvPr>
            <p:ph idx="1"/>
          </p:nvPr>
        </p:nvSpPr>
        <p:spPr>
          <a:xfrm>
            <a:off x="1120000" y="1825625"/>
            <a:ext cx="10233800" cy="4432562"/>
          </a:xfrm>
        </p:spPr>
        <p:txBody>
          <a:bodyPr>
            <a:normAutofit/>
          </a:bodyPr>
          <a:lstStyle/>
          <a:p>
            <a:pPr marL="0" indent="0">
              <a:buNone/>
            </a:pPr>
            <a:r>
              <a:rPr lang="en-US" dirty="0"/>
              <a:t>If you do not designate a </a:t>
            </a:r>
            <a:r>
              <a:rPr lang="en-US" dirty="0" smtClean="0"/>
              <a:t>beneficiary in NYCAPS, </a:t>
            </a:r>
            <a:r>
              <a:rPr lang="en-US" dirty="0"/>
              <a:t>any such payment will be paid to your “estate.” </a:t>
            </a:r>
            <a:endParaRPr lang="en-US" dirty="0" smtClean="0"/>
          </a:p>
          <a:p>
            <a:pPr marL="0" indent="0">
              <a:buNone/>
            </a:pPr>
            <a:r>
              <a:rPr lang="en-US" dirty="0" smtClean="0"/>
              <a:t>That </a:t>
            </a:r>
            <a:r>
              <a:rPr lang="en-US" dirty="0"/>
              <a:t>means that the money will be distributed in accordance with the instructions in your Will, if you have one, or pursuant to an order of a Court under the laws of the State in which you reside, if you do not have a Will.</a:t>
            </a:r>
            <a:endParaRPr lang="en-US" dirty="0" smtClean="0"/>
          </a:p>
        </p:txBody>
      </p:sp>
    </p:spTree>
    <p:extLst>
      <p:ext uri="{BB962C8B-B14F-4D97-AF65-F5344CB8AC3E}">
        <p14:creationId xmlns:p14="http://schemas.microsoft.com/office/powerpoint/2010/main" val="36138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Beneficiary Benefits</a:t>
            </a:r>
            <a:endParaRPr lang="en-US" dirty="0"/>
          </a:p>
        </p:txBody>
      </p:sp>
      <p:sp>
        <p:nvSpPr>
          <p:cNvPr id="7" name="Content Placeholder 2"/>
          <p:cNvSpPr>
            <a:spLocks noGrp="1"/>
          </p:cNvSpPr>
          <p:nvPr>
            <p:ph idx="1"/>
          </p:nvPr>
        </p:nvSpPr>
        <p:spPr>
          <a:xfrm>
            <a:off x="1120000" y="1825625"/>
            <a:ext cx="10233800" cy="4432562"/>
          </a:xfrm>
        </p:spPr>
        <p:txBody>
          <a:bodyPr>
            <a:normAutofit/>
          </a:bodyPr>
          <a:lstStyle/>
          <a:p>
            <a:pPr marL="0" indent="0">
              <a:buNone/>
            </a:pPr>
            <a:r>
              <a:rPr lang="en-US" dirty="0"/>
              <a:t>For all Non-Managerial </a:t>
            </a:r>
            <a:r>
              <a:rPr lang="en-US" dirty="0" smtClean="0"/>
              <a:t>employees:</a:t>
            </a:r>
          </a:p>
          <a:p>
            <a:pPr marL="0" indent="0">
              <a:buNone/>
            </a:pPr>
            <a:r>
              <a:rPr lang="en-US" dirty="0" smtClean="0"/>
              <a:t>The </a:t>
            </a:r>
            <a:r>
              <a:rPr lang="en-US" u="sng" dirty="0"/>
              <a:t>lump sum cash payment </a:t>
            </a:r>
            <a:r>
              <a:rPr lang="en-US" dirty="0"/>
              <a:t>for accrued annual leave and accrued compensatory time and any Accidental Death Benefit of $25,000 that are to be paid upon death. </a:t>
            </a:r>
            <a:endParaRPr lang="en-US" dirty="0" smtClean="0"/>
          </a:p>
          <a:p>
            <a:pPr marL="0" indent="0">
              <a:buNone/>
            </a:pPr>
            <a:r>
              <a:rPr lang="en-US" sz="2000" i="1" dirty="0" smtClean="0"/>
              <a:t>As per Mayor’s </a:t>
            </a:r>
            <a:r>
              <a:rPr lang="en-US" sz="2000" i="1" dirty="0"/>
              <a:t>Executive Order No. 34 dated March 26, 1971, and Labor Relations Order No. 74/46 and its successors</a:t>
            </a:r>
            <a:endParaRPr lang="en-US" sz="2000" i="1" dirty="0" smtClean="0"/>
          </a:p>
        </p:txBody>
      </p:sp>
    </p:spTree>
    <p:extLst>
      <p:ext uri="{BB962C8B-B14F-4D97-AF65-F5344CB8AC3E}">
        <p14:creationId xmlns:p14="http://schemas.microsoft.com/office/powerpoint/2010/main" val="183904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Beneficiary Benefits</a:t>
            </a:r>
            <a:endParaRPr lang="en-US" dirty="0"/>
          </a:p>
        </p:txBody>
      </p:sp>
      <p:sp>
        <p:nvSpPr>
          <p:cNvPr id="7" name="Content Placeholder 2"/>
          <p:cNvSpPr>
            <a:spLocks noGrp="1"/>
          </p:cNvSpPr>
          <p:nvPr>
            <p:ph idx="1"/>
          </p:nvPr>
        </p:nvSpPr>
        <p:spPr>
          <a:xfrm>
            <a:off x="1120000" y="1825625"/>
            <a:ext cx="10233800" cy="4432562"/>
          </a:xfrm>
        </p:spPr>
        <p:txBody>
          <a:bodyPr>
            <a:normAutofit/>
          </a:bodyPr>
          <a:lstStyle/>
          <a:p>
            <a:pPr marL="0" indent="0">
              <a:buNone/>
            </a:pPr>
            <a:r>
              <a:rPr lang="en-US" dirty="0"/>
              <a:t>For all Managerial </a:t>
            </a:r>
            <a:r>
              <a:rPr lang="en-US" dirty="0" smtClean="0"/>
              <a:t>employees:</a:t>
            </a:r>
          </a:p>
          <a:p>
            <a:pPr marL="0" indent="0">
              <a:buNone/>
            </a:pPr>
            <a:r>
              <a:rPr lang="en-US" dirty="0" smtClean="0"/>
              <a:t>The </a:t>
            </a:r>
            <a:r>
              <a:rPr lang="en-US" u="sng" dirty="0"/>
              <a:t>lump sum cash payment </a:t>
            </a:r>
            <a:r>
              <a:rPr lang="en-US" dirty="0"/>
              <a:t>for accrued annual leave, accrued sick leave and accrued compensatory time and any Accidental Death Benefit of $25,000 that are to be paid upon death</a:t>
            </a:r>
            <a:r>
              <a:rPr lang="en-US" dirty="0" smtClean="0"/>
              <a:t>.</a:t>
            </a:r>
          </a:p>
          <a:p>
            <a:pPr marL="0" indent="0">
              <a:buNone/>
            </a:pPr>
            <a:endParaRPr lang="en-US" sz="2000" i="1" dirty="0"/>
          </a:p>
          <a:p>
            <a:pPr marL="0" indent="0">
              <a:buNone/>
            </a:pPr>
            <a:r>
              <a:rPr lang="en-US" sz="2000" i="1" dirty="0" smtClean="0"/>
              <a:t>As per </a:t>
            </a:r>
            <a:r>
              <a:rPr lang="en-US" sz="2000" i="1" dirty="0"/>
              <a:t>Personnel Order No. 88/5, as amended</a:t>
            </a:r>
            <a:endParaRPr lang="en-US" sz="2000" i="1" dirty="0" smtClean="0"/>
          </a:p>
        </p:txBody>
      </p:sp>
    </p:spTree>
    <p:extLst>
      <p:ext uri="{BB962C8B-B14F-4D97-AF65-F5344CB8AC3E}">
        <p14:creationId xmlns:p14="http://schemas.microsoft.com/office/powerpoint/2010/main" val="385081026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357</TotalTime>
  <Words>874</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Corbel</vt:lpstr>
      <vt:lpstr>Depth</vt:lpstr>
      <vt:lpstr>Beneficiary Benefits</vt:lpstr>
      <vt:lpstr>Beneficiary Benefits</vt:lpstr>
      <vt:lpstr>Three Separate Systems</vt:lpstr>
      <vt:lpstr>Three Separate Systems</vt:lpstr>
      <vt:lpstr>Three Separate Systems</vt:lpstr>
      <vt:lpstr>NYPD Beneficiary Benefits</vt:lpstr>
      <vt:lpstr>NYPD Beneficiary Benefits</vt:lpstr>
      <vt:lpstr>NYPD Beneficiary Benefits</vt:lpstr>
      <vt:lpstr>NYPD Beneficiary Benefits</vt:lpstr>
      <vt:lpstr>NYCAPS: Adding Beneficiary</vt:lpstr>
      <vt:lpstr>NYPD: Adding Beneficiary</vt:lpstr>
      <vt:lpstr>NYPD: Adding Beneficiary</vt:lpstr>
      <vt:lpstr>NYPD: Adding Beneficiary</vt:lpstr>
      <vt:lpstr>NYPD: Adding Beneficiary</vt:lpstr>
      <vt:lpstr>NYCERS: New Logo</vt:lpstr>
      <vt:lpstr>NYCERS: Beneficiary Benefits</vt:lpstr>
      <vt:lpstr>NYCERS: Adding Beneficiary</vt:lpstr>
      <vt:lpstr>NYCERS: Adding Beneficiary</vt:lpstr>
      <vt:lpstr>NYCERS: Adding Beneficiary</vt:lpstr>
      <vt:lpstr>NYCERS: Adding Beneficiary</vt:lpstr>
      <vt:lpstr>NYCERS: Adding Beneficiary</vt:lpstr>
      <vt:lpstr>DC37: Beneficiary Benefits</vt:lpstr>
      <vt:lpstr>DC37: Beneficiary Benefits</vt:lpstr>
      <vt:lpstr>DC37: Beneficiary Benefits</vt:lpstr>
      <vt:lpstr>DC37: Beneficiary Benefits</vt:lpstr>
      <vt:lpstr>DC37: Beneficiary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Beneficiary Benefits</dc:title>
  <dc:creator>MAVRIS, DAPHNE</dc:creator>
  <cp:lastModifiedBy>MAVRIS, DAPHNE</cp:lastModifiedBy>
  <cp:revision>13</cp:revision>
  <dcterms:created xsi:type="dcterms:W3CDTF">2020-10-29T13:03:25Z</dcterms:created>
  <dcterms:modified xsi:type="dcterms:W3CDTF">2020-10-29T19:00:58Z</dcterms:modified>
</cp:coreProperties>
</file>